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60" r:id="rId6"/>
    <p:sldId id="258" r:id="rId7"/>
    <p:sldId id="261" r:id="rId8"/>
    <p:sldId id="264" r:id="rId9"/>
    <p:sldId id="266" r:id="rId10"/>
    <p:sldId id="267" r:id="rId11"/>
    <p:sldId id="268" r:id="rId12"/>
    <p:sldId id="269" r:id="rId13"/>
    <p:sldId id="270" r:id="rId14"/>
    <p:sldId id="274"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36"/>
    <a:srgbClr val="103350"/>
    <a:srgbClr val="0C4360"/>
    <a:srgbClr val="1B6872"/>
    <a:srgbClr val="63B7C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notesMaster" Target="notesMasters/notesMaster1.xml" /><Relationship Id="rId3" Type="http://schemas.openxmlformats.org/officeDocument/2006/relationships/customXml" Target="../customXml/item3.xml" /><Relationship Id="rId21"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heme" Target="theme/theme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8/3/2023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13.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3.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3.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7" y="1411111"/>
            <a:ext cx="9238601" cy="2991556"/>
          </a:xfrm>
        </p:spPr>
        <p:txBody>
          <a:bodyPr/>
          <a:lstStyle/>
          <a:p>
            <a:pPr algn="l"/>
            <a:r>
              <a:rPr lang="en-GB" sz="3200" b="1" i="0" dirty="0">
                <a:solidFill>
                  <a:schemeClr val="bg1"/>
                </a:solidFill>
                <a:effectLst/>
                <a:latin typeface="Arial Black" panose="020B0A04020102020204" pitchFamily="34" charset="0"/>
              </a:rPr>
              <a:t>Data-Driven Insights On Olympic Sports Participation And Performance</a:t>
            </a:r>
            <a:br>
              <a:rPr lang="en-GB" sz="3200" b="1" i="0" dirty="0">
                <a:solidFill>
                  <a:schemeClr val="bg1"/>
                </a:solidFill>
                <a:effectLst/>
                <a:latin typeface="Arial Black" panose="020B0A04020102020204" pitchFamily="34" charset="0"/>
              </a:rPr>
            </a:br>
            <a:br>
              <a:rPr lang="en-GB" sz="3200" b="0" i="0" dirty="0">
                <a:solidFill>
                  <a:schemeClr val="bg1"/>
                </a:solidFill>
                <a:effectLst/>
                <a:latin typeface="Arial Black" panose="020B0A04020102020204" pitchFamily="34" charset="0"/>
              </a:rPr>
            </a:br>
            <a:endParaRPr lang="en-US" sz="3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a:lstStyle/>
          <a:p>
            <a:r>
              <a:rPr lang="en-IN" dirty="0"/>
              <a:t>DASHBOARD CREATION IN IBM </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8" name="TextBox 7">
            <a:extLst>
              <a:ext uri="{FF2B5EF4-FFF2-40B4-BE49-F238E27FC236}">
                <a16:creationId xmlns:a16="http://schemas.microsoft.com/office/drawing/2014/main" id="{D83A9BFC-33D7-CB6D-4895-E1DCCBBBB1CC}"/>
              </a:ext>
            </a:extLst>
          </p:cNvPr>
          <p:cNvSpPr txBox="1"/>
          <p:nvPr/>
        </p:nvSpPr>
        <p:spPr>
          <a:xfrm>
            <a:off x="892629" y="1171959"/>
            <a:ext cx="11299371" cy="1200329"/>
          </a:xfrm>
          <a:prstGeom prst="rect">
            <a:avLst/>
          </a:prstGeom>
          <a:noFill/>
        </p:spPr>
        <p:txBody>
          <a:bodyPr wrap="square" rtlCol="0">
            <a:spAutoFit/>
          </a:bodyPr>
          <a:lstStyle/>
          <a:p>
            <a:r>
              <a:rPr lang="en-GB" dirty="0">
                <a:solidFill>
                  <a:schemeClr val="bg1"/>
                </a:solidFill>
              </a:rPr>
              <a:t>The IBM Cognos we can use our data set in the different formats like csv</a:t>
            </a:r>
            <a:r>
              <a:rPr lang="en-IN" dirty="0">
                <a:solidFill>
                  <a:schemeClr val="bg1"/>
                </a:solidFill>
              </a:rPr>
              <a:t> , Excel a</a:t>
            </a:r>
            <a:r>
              <a:rPr lang="en-GB" dirty="0" err="1">
                <a:solidFill>
                  <a:schemeClr val="bg1"/>
                </a:solidFill>
              </a:rPr>
              <a:t>nd</a:t>
            </a:r>
            <a:r>
              <a:rPr lang="en-GB" dirty="0">
                <a:solidFill>
                  <a:schemeClr val="bg1"/>
                </a:solidFill>
              </a:rPr>
              <a:t> etc</a:t>
            </a:r>
          </a:p>
          <a:p>
            <a:r>
              <a:rPr lang="en-GB" dirty="0">
                <a:solidFill>
                  <a:schemeClr val="bg1"/>
                </a:solidFill>
              </a:rPr>
              <a:t>Those files contain different types of data in the form of Excel so using the data we </a:t>
            </a:r>
            <a:r>
              <a:rPr lang="en-GB" dirty="0" err="1">
                <a:solidFill>
                  <a:schemeClr val="bg1"/>
                </a:solidFill>
              </a:rPr>
              <a:t>We</a:t>
            </a:r>
            <a:r>
              <a:rPr lang="en-GB" dirty="0">
                <a:solidFill>
                  <a:schemeClr val="bg1"/>
                </a:solidFill>
              </a:rPr>
              <a:t> can represent those data in the different visualisations to easily understand what actually has been done in that scenario.</a:t>
            </a:r>
          </a:p>
          <a:p>
            <a:r>
              <a:rPr lang="en-GB" dirty="0">
                <a:solidFill>
                  <a:schemeClr val="bg1"/>
                </a:solidFill>
              </a:rPr>
              <a:t>Below image is an example of creation a </a:t>
            </a:r>
            <a:r>
              <a:rPr lang="en-IN" dirty="0">
                <a:solidFill>
                  <a:schemeClr val="bg1"/>
                </a:solidFill>
              </a:rPr>
              <a:t>dashboard</a:t>
            </a:r>
          </a:p>
        </p:txBody>
      </p:sp>
      <p:pic>
        <p:nvPicPr>
          <p:cNvPr id="6" name="Picture 6">
            <a:extLst>
              <a:ext uri="{FF2B5EF4-FFF2-40B4-BE49-F238E27FC236}">
                <a16:creationId xmlns:a16="http://schemas.microsoft.com/office/drawing/2014/main" id="{1BF36E39-6863-5102-B276-431383ACD760}"/>
              </a:ext>
            </a:extLst>
          </p:cNvPr>
          <p:cNvPicPr>
            <a:picLocks noChangeAspect="1"/>
          </p:cNvPicPr>
          <p:nvPr/>
        </p:nvPicPr>
        <p:blipFill>
          <a:blip r:embed="rId2"/>
          <a:stretch>
            <a:fillRect/>
          </a:stretch>
        </p:blipFill>
        <p:spPr>
          <a:xfrm>
            <a:off x="3502361" y="2465791"/>
            <a:ext cx="7391496" cy="4214409"/>
          </a:xfrm>
          <a:prstGeom prst="rect">
            <a:avLst/>
          </a:prstGeom>
        </p:spPr>
      </p:pic>
    </p:spTree>
    <p:extLst>
      <p:ext uri="{BB962C8B-B14F-4D97-AF65-F5344CB8AC3E}">
        <p14:creationId xmlns:p14="http://schemas.microsoft.com/office/powerpoint/2010/main" val="32195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a:lstStyle/>
          <a:p>
            <a:r>
              <a:rPr lang="en-GB" dirty="0"/>
              <a:t>Story creation in IBM </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8" name="TextBox 7">
            <a:extLst>
              <a:ext uri="{FF2B5EF4-FFF2-40B4-BE49-F238E27FC236}">
                <a16:creationId xmlns:a16="http://schemas.microsoft.com/office/drawing/2014/main" id="{D83A9BFC-33D7-CB6D-4895-E1DCCBBBB1CC}"/>
              </a:ext>
            </a:extLst>
          </p:cNvPr>
          <p:cNvSpPr txBox="1"/>
          <p:nvPr/>
        </p:nvSpPr>
        <p:spPr>
          <a:xfrm>
            <a:off x="892629" y="1171959"/>
            <a:ext cx="11299371" cy="1200329"/>
          </a:xfrm>
          <a:prstGeom prst="rect">
            <a:avLst/>
          </a:prstGeom>
          <a:noFill/>
        </p:spPr>
        <p:txBody>
          <a:bodyPr wrap="square" rtlCol="0">
            <a:spAutoFit/>
          </a:bodyPr>
          <a:lstStyle/>
          <a:p>
            <a:r>
              <a:rPr lang="en-GB" dirty="0">
                <a:solidFill>
                  <a:schemeClr val="bg1"/>
                </a:solidFill>
              </a:rPr>
              <a:t>The IBM Cognos we can use our data set in the different formats like csv and etc</a:t>
            </a:r>
          </a:p>
          <a:p>
            <a:r>
              <a:rPr lang="en-GB" dirty="0">
                <a:solidFill>
                  <a:schemeClr val="bg1"/>
                </a:solidFill>
              </a:rPr>
              <a:t>Those files contain different types of data in the form of Excel so using the data we </a:t>
            </a:r>
            <a:r>
              <a:rPr lang="en-GB" dirty="0" err="1">
                <a:solidFill>
                  <a:schemeClr val="bg1"/>
                </a:solidFill>
              </a:rPr>
              <a:t>We</a:t>
            </a:r>
            <a:r>
              <a:rPr lang="en-GB" dirty="0">
                <a:solidFill>
                  <a:schemeClr val="bg1"/>
                </a:solidFill>
              </a:rPr>
              <a:t> can represent those data in the different visualisations to easily understand what actually has been done in that scenario.</a:t>
            </a:r>
          </a:p>
          <a:p>
            <a:r>
              <a:rPr lang="en-GB" dirty="0">
                <a:solidFill>
                  <a:schemeClr val="bg1"/>
                </a:solidFill>
              </a:rPr>
              <a:t>Below image is an example of creation a story</a:t>
            </a:r>
            <a:endParaRPr lang="en-IN" dirty="0">
              <a:solidFill>
                <a:schemeClr val="bg1"/>
              </a:solidFill>
            </a:endParaRPr>
          </a:p>
        </p:txBody>
      </p:sp>
      <p:pic>
        <p:nvPicPr>
          <p:cNvPr id="26" name="Picture 25">
            <a:extLst>
              <a:ext uri="{FF2B5EF4-FFF2-40B4-BE49-F238E27FC236}">
                <a16:creationId xmlns:a16="http://schemas.microsoft.com/office/drawing/2014/main" id="{9F4F318E-97D6-7696-7BF0-9B67375D69D4}"/>
              </a:ext>
            </a:extLst>
          </p:cNvPr>
          <p:cNvPicPr>
            <a:picLocks noChangeAspect="1"/>
          </p:cNvPicPr>
          <p:nvPr/>
        </p:nvPicPr>
        <p:blipFill rotWithShape="1">
          <a:blip r:embed="rId2"/>
          <a:srcRect l="483" t="8604" r="-483" b="8849"/>
          <a:stretch/>
        </p:blipFill>
        <p:spPr>
          <a:xfrm>
            <a:off x="1605088" y="2372288"/>
            <a:ext cx="9205758" cy="4351763"/>
          </a:xfrm>
          <a:prstGeom prst="rect">
            <a:avLst/>
          </a:prstGeom>
        </p:spPr>
      </p:pic>
    </p:spTree>
    <p:extLst>
      <p:ext uri="{BB962C8B-B14F-4D97-AF65-F5344CB8AC3E}">
        <p14:creationId xmlns:p14="http://schemas.microsoft.com/office/powerpoint/2010/main" val="271745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7" name="Picture 6">
            <a:extLst>
              <a:ext uri="{FF2B5EF4-FFF2-40B4-BE49-F238E27FC236}">
                <a16:creationId xmlns:a16="http://schemas.microsoft.com/office/drawing/2014/main" id="{F45E9462-EC9F-7B96-899B-00D082AB46DF}"/>
              </a:ext>
            </a:extLst>
          </p:cNvPr>
          <p:cNvPicPr>
            <a:picLocks noChangeAspect="1"/>
          </p:cNvPicPr>
          <p:nvPr/>
        </p:nvPicPr>
        <p:blipFill rotWithShape="1">
          <a:blip r:embed="rId2"/>
          <a:srcRect b="4979"/>
          <a:stretch/>
        </p:blipFill>
        <p:spPr>
          <a:xfrm>
            <a:off x="2420470" y="1992610"/>
            <a:ext cx="9115169" cy="4687589"/>
          </a:xfrm>
          <a:prstGeom prst="rect">
            <a:avLst/>
          </a:prstGeom>
        </p:spPr>
      </p:pic>
      <p:sp>
        <p:nvSpPr>
          <p:cNvPr id="3" name="TextBox 2">
            <a:extLst>
              <a:ext uri="{FF2B5EF4-FFF2-40B4-BE49-F238E27FC236}">
                <a16:creationId xmlns:a16="http://schemas.microsoft.com/office/drawing/2014/main" id="{3136F39F-1455-C10A-96BB-F610E344713D}"/>
              </a:ext>
            </a:extLst>
          </p:cNvPr>
          <p:cNvSpPr txBox="1"/>
          <p:nvPr/>
        </p:nvSpPr>
        <p:spPr>
          <a:xfrm>
            <a:off x="601702" y="352821"/>
            <a:ext cx="4227015" cy="523220"/>
          </a:xfrm>
          <a:prstGeom prst="rect">
            <a:avLst/>
          </a:prstGeom>
          <a:noFill/>
        </p:spPr>
        <p:txBody>
          <a:bodyPr wrap="square" rtlCol="0">
            <a:spAutoFit/>
          </a:bodyPr>
          <a:lstStyle/>
          <a:p>
            <a:pPr algn="l"/>
            <a:r>
              <a:rPr lang="en-IN" sz="2800" b="1" dirty="0">
                <a:solidFill>
                  <a:schemeClr val="bg1"/>
                </a:solidFill>
              </a:rPr>
              <a:t>Report creation in IBM</a:t>
            </a:r>
            <a:endParaRPr lang="en-US" sz="2800" b="1" dirty="0">
              <a:solidFill>
                <a:schemeClr val="bg1"/>
              </a:solidFill>
            </a:endParaRPr>
          </a:p>
        </p:txBody>
      </p:sp>
      <p:sp>
        <p:nvSpPr>
          <p:cNvPr id="5" name="TextBox 4">
            <a:extLst>
              <a:ext uri="{FF2B5EF4-FFF2-40B4-BE49-F238E27FC236}">
                <a16:creationId xmlns:a16="http://schemas.microsoft.com/office/drawing/2014/main" id="{84852B49-FA05-59D0-64D1-25EBAF33521F}"/>
              </a:ext>
            </a:extLst>
          </p:cNvPr>
          <p:cNvSpPr txBox="1"/>
          <p:nvPr/>
        </p:nvSpPr>
        <p:spPr>
          <a:xfrm>
            <a:off x="1373536" y="802924"/>
            <a:ext cx="10285064" cy="923330"/>
          </a:xfrm>
          <a:prstGeom prst="rect">
            <a:avLst/>
          </a:prstGeom>
          <a:noFill/>
        </p:spPr>
        <p:txBody>
          <a:bodyPr wrap="square" rtlCol="0">
            <a:spAutoFit/>
          </a:bodyPr>
          <a:lstStyle/>
          <a:p>
            <a:pPr algn="l"/>
            <a:r>
              <a:rPr lang="en-IN" dirty="0"/>
              <a:t>Report creation in IBM is a one type of visualisation which can be used to view different views of our data like a This was this was done in different types that can be stored in HTML PDF XML and different types of aspects</a:t>
            </a:r>
            <a:endParaRPr lang="en-US" dirty="0"/>
          </a:p>
        </p:txBody>
      </p:sp>
    </p:spTree>
    <p:extLst>
      <p:ext uri="{BB962C8B-B14F-4D97-AF65-F5344CB8AC3E}">
        <p14:creationId xmlns:p14="http://schemas.microsoft.com/office/powerpoint/2010/main" val="357450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7" y="3153747"/>
            <a:ext cx="4703003" cy="1248920"/>
          </a:xfrm>
        </p:spPr>
        <p:txBody>
          <a:bodyPr/>
          <a:lstStyle/>
          <a:p>
            <a:pPr algn="l"/>
            <a:r>
              <a:rPr lang="en-US" sz="4800" dirty="0">
                <a:solidFill>
                  <a:schemeClr val="bg1"/>
                </a:solidFill>
                <a:highlight>
                  <a:srgbClr val="000080"/>
                </a:highlight>
                <a:latin typeface="Arial Black" panose="020B0A04020102020204" pitchFamily="34" charset="0"/>
              </a:rPr>
              <a:t>Thank you </a:t>
            </a:r>
          </a:p>
        </p:txBody>
      </p:sp>
    </p:spTree>
    <p:extLst>
      <p:ext uri="{BB962C8B-B14F-4D97-AF65-F5344CB8AC3E}">
        <p14:creationId xmlns:p14="http://schemas.microsoft.com/office/powerpoint/2010/main" val="90748000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448282" y="612422"/>
            <a:ext cx="7781544" cy="859055"/>
          </a:xfrm>
        </p:spPr>
        <p:txBody>
          <a:bodyPr/>
          <a:lstStyle/>
          <a:p>
            <a:r>
              <a:rPr lang="en-US" dirty="0"/>
              <a:t>Introduction</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2491571" y="1785309"/>
            <a:ext cx="6803136" cy="365760"/>
          </a:xfrm>
        </p:spPr>
        <p:txBody>
          <a:bodyPr>
            <a:noAutofit/>
          </a:bodyPr>
          <a:lstStyle/>
          <a:p>
            <a:r>
              <a:rPr lang="en-GB" sz="1400" b="0" i="0" dirty="0">
                <a:effectLst/>
                <a:ea typeface="Cascadia Code SemiBold" panose="020B0609020000020004" pitchFamily="49" charset="0"/>
                <a:cs typeface="Cascadia Code SemiBold" panose="020B0609020000020004" pitchFamily="49" charset="0"/>
              </a:rPr>
              <a:t>The modern Olympic Games or Olympics are leading international sporting events featuring summer and winter sports competitions in which thousands of athletes from around the world participate in a variety of competitions. The Olympic Games are considered the world’s foremost sports competition with more than 200 nations participating. The Olympic Games are held every four years, with the Summer and Winter Games alternating by occurring every four years but two years apart.</a:t>
            </a:r>
            <a:endParaRPr lang="en-US" sz="1400" dirty="0">
              <a:ea typeface="Cascadia Code SemiBold" panose="020B0609020000020004" pitchFamily="49" charset="0"/>
              <a:cs typeface="Cascadia Code SemiBold" panose="020B0609020000020004" pitchFamily="49" charset="0"/>
            </a:endParaRP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4088557"/>
            <a:ext cx="11214100" cy="535531"/>
          </a:xfrm>
        </p:spPr>
        <p:txBody>
          <a:bodyPr/>
          <a:lstStyle/>
          <a:p>
            <a:r>
              <a:rPr lang="en-US" dirty="0"/>
              <a:t>Goals </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r>
              <a:rPr lang="en-GB" dirty="0"/>
              <a:t>Data-Driven Insights on Olympic Sports Participation and Performance is a project that aims to find insights by using Cognos Analytics</a:t>
            </a:r>
          </a:p>
          <a:p>
            <a:r>
              <a:rPr lang="en-GB" dirty="0"/>
              <a:t>The use of athlete data analytics is transforming how athletes train, compete, and manage their careers. Technologies such as computer vision, machine learning, advanced wireless connectivity, and wearable sensors are transforming how athletes train, compete, and manage their careers</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4" name="Title 6">
            <a:extLst>
              <a:ext uri="{FF2B5EF4-FFF2-40B4-BE49-F238E27FC236}">
                <a16:creationId xmlns:a16="http://schemas.microsoft.com/office/drawing/2014/main" id="{A193C263-F866-EC74-8C0C-AFE6DB868A49}"/>
              </a:ext>
            </a:extLst>
          </p:cNvPr>
          <p:cNvSpPr txBox="1">
            <a:spLocks/>
          </p:cNvSpPr>
          <p:nvPr/>
        </p:nvSpPr>
        <p:spPr>
          <a:xfrm>
            <a:off x="596900" y="6953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a:t>Objective </a:t>
            </a:r>
          </a:p>
        </p:txBody>
      </p:sp>
      <p:sp>
        <p:nvSpPr>
          <p:cNvPr id="6" name="TextBox 5">
            <a:extLst>
              <a:ext uri="{FF2B5EF4-FFF2-40B4-BE49-F238E27FC236}">
                <a16:creationId xmlns:a16="http://schemas.microsoft.com/office/drawing/2014/main" id="{8E6C6881-DF2A-FA5F-3612-AC709490744D}"/>
              </a:ext>
            </a:extLst>
          </p:cNvPr>
          <p:cNvSpPr txBox="1"/>
          <p:nvPr/>
        </p:nvSpPr>
        <p:spPr>
          <a:xfrm>
            <a:off x="1191986" y="4624088"/>
            <a:ext cx="6097554" cy="1754326"/>
          </a:xfrm>
          <a:prstGeom prst="rect">
            <a:avLst/>
          </a:prstGeom>
          <a:noFill/>
        </p:spPr>
        <p:txBody>
          <a:bodyPr wrap="square">
            <a:spAutoFit/>
          </a:bodyPr>
          <a:lstStyle/>
          <a:p>
            <a:r>
              <a:rPr lang="en-GB" dirty="0">
                <a:solidFill>
                  <a:schemeClr val="bg1"/>
                </a:solidFill>
                <a:highlight>
                  <a:srgbClr val="002136"/>
                </a:highlight>
              </a:rPr>
              <a:t>Examine interrupts and existed valuable insights from the row data and make a informed decision and identify patterns and trends and relationships and support the evidence based on conclusion it is a essential process in the various fields including business science research and moreover</a:t>
            </a: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Data collection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2357275" y="1586706"/>
            <a:ext cx="7514513" cy="3302535"/>
          </a:xfrm>
        </p:spPr>
        <p:txBody>
          <a:bodyPr/>
          <a:lstStyle/>
          <a:p>
            <a:pPr algn="l"/>
            <a:r>
              <a:rPr lang="en-GB" b="1" i="0" dirty="0">
                <a:effectLst/>
                <a:latin typeface="Open Sans" panose="020B0606030504020204" pitchFamily="34" charset="0"/>
              </a:rPr>
              <a:t>Data Collection &amp; Extraction From Database</a:t>
            </a:r>
          </a:p>
          <a:p>
            <a:pPr algn="just" rtl="0">
              <a:spcBef>
                <a:spcPts val="110"/>
              </a:spcBef>
              <a:spcAft>
                <a:spcPts val="0"/>
              </a:spcAft>
            </a:pPr>
            <a:endParaRPr lang="en-GB" b="0" i="0" dirty="0">
              <a:effectLst/>
              <a:latin typeface="Montserrat" panose="00000500000000000000" pitchFamily="2" charset="0"/>
            </a:endParaRPr>
          </a:p>
          <a:p>
            <a:pPr algn="just" rtl="0">
              <a:spcBef>
                <a:spcPts val="110"/>
              </a:spcBef>
              <a:spcAft>
                <a:spcPts val="0"/>
              </a:spcAft>
            </a:pPr>
            <a:r>
              <a:rPr lang="en-GB" b="0" i="0" dirty="0">
                <a:effectLst/>
                <a:latin typeface="Montserrat" panose="00000500000000000000" pitchFamily="2" charset="0"/>
              </a:rPr>
              <a:t>Data collection is the process of gathering and measuring information on variables of interest, in an established systematic fashion that enables one to answer stated research questions, test hypotheses, and evaluate outcomes and generate insights from the data.</a:t>
            </a:r>
          </a:p>
          <a:p>
            <a:r>
              <a:rPr lang="en-US" dirty="0" err="1"/>
              <a:t>Pellentesque</a:t>
            </a:r>
            <a:r>
              <a:rPr lang="en-US" dirty="0"/>
              <a:t> habitant morbi tristique senectus et netus et malesuada fames ac turpis egestas. Proin pharetra nonummy pede. Mauris et orci.</a:t>
            </a:r>
          </a:p>
          <a:p>
            <a:endParaRPr lang="en-US" dirty="0"/>
          </a:p>
          <a:p>
            <a:endParaRPr lang="en-US" dirty="0"/>
          </a:p>
        </p:txBody>
      </p:sp>
      <p:sp>
        <p:nvSpPr>
          <p:cNvPr id="15" name="Title 3">
            <a:extLst>
              <a:ext uri="{FF2B5EF4-FFF2-40B4-BE49-F238E27FC236}">
                <a16:creationId xmlns:a16="http://schemas.microsoft.com/office/drawing/2014/main" id="{0602F2AE-1617-4C77-F7DD-4BABA020E113}"/>
              </a:ext>
            </a:extLst>
          </p:cNvPr>
          <p:cNvSpPr txBox="1">
            <a:spLocks/>
          </p:cNvSpPr>
          <p:nvPr/>
        </p:nvSpPr>
        <p:spPr>
          <a:xfrm>
            <a:off x="300394" y="4353710"/>
            <a:ext cx="11214100" cy="219752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algn="l"/>
            <a:r>
              <a:rPr lang="en-GB" b="1" i="0" dirty="0">
                <a:effectLst/>
                <a:highlight>
                  <a:srgbClr val="002136"/>
                </a:highlight>
                <a:latin typeface="Open Sans" panose="020B0606030504020204" pitchFamily="34" charset="0"/>
              </a:rPr>
              <a:t>Data Preparation</a:t>
            </a:r>
          </a:p>
          <a:p>
            <a:pPr algn="l"/>
            <a:r>
              <a:rPr lang="en-GB" sz="2800" b="0" i="0" dirty="0">
                <a:effectLst/>
                <a:latin typeface="Montserrat" panose="00000500000000000000" pitchFamily="2" charset="0"/>
              </a:rPr>
              <a:t>In this milestone, we will see how to prepare the data for building visualizations</a:t>
            </a:r>
          </a:p>
          <a:p>
            <a:br>
              <a:rPr lang="en-GB" dirty="0"/>
            </a:br>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Exploratory Data analysis</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1926842" y="1903445"/>
            <a:ext cx="9402006" cy="1644317"/>
          </a:xfrm>
        </p:spPr>
        <p:txBody>
          <a:bodyPr/>
          <a:lstStyle/>
          <a:p>
            <a:r>
              <a:rPr lang="en-GB" dirty="0"/>
              <a:t>Exploratory Data Analysis (EDA)</a:t>
            </a:r>
          </a:p>
          <a:p>
            <a:r>
              <a:rPr lang="en-GB" dirty="0"/>
              <a:t>It  is a crucial step in the data analysis process. It involves visualizing and summarizing data to gain an initial understanding of its patterns, distributions, and relationships. EDA helps to identify outliers, missing values, and potential issues in the data before proceeding with more advanced analyses. By exploring the data through graphs, charts, and statistical measures, analysts can make informed decisions about which techniques to apply and what further insights to investigate.</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GB" dirty="0"/>
              <a:t>Top performing countries</a:t>
            </a:r>
            <a:endParaRPr lang="en-US" dirty="0"/>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4" name="TextBox 3">
            <a:extLst>
              <a:ext uri="{FF2B5EF4-FFF2-40B4-BE49-F238E27FC236}">
                <a16:creationId xmlns:a16="http://schemas.microsoft.com/office/drawing/2014/main" id="{E792A852-C27C-1C43-F6E9-B44DF2E593DD}"/>
              </a:ext>
            </a:extLst>
          </p:cNvPr>
          <p:cNvSpPr txBox="1"/>
          <p:nvPr/>
        </p:nvSpPr>
        <p:spPr>
          <a:xfrm>
            <a:off x="3125755" y="1642188"/>
            <a:ext cx="8285584" cy="646331"/>
          </a:xfrm>
          <a:prstGeom prst="rect">
            <a:avLst/>
          </a:prstGeom>
          <a:noFill/>
        </p:spPr>
        <p:txBody>
          <a:bodyPr wrap="square" rtlCol="0">
            <a:spAutoFit/>
          </a:bodyPr>
          <a:lstStyle/>
          <a:p>
            <a:r>
              <a:rPr lang="en-GB" dirty="0">
                <a:solidFill>
                  <a:schemeClr val="bg1"/>
                </a:solidFill>
              </a:rPr>
              <a:t>Here analysis of countries with the most Olympic medals the factors of contributing to their successor</a:t>
            </a:r>
            <a:endParaRPr lang="en-IN" dirty="0">
              <a:solidFill>
                <a:schemeClr val="bg1"/>
              </a:solidFill>
            </a:endParaRPr>
          </a:p>
        </p:txBody>
      </p:sp>
      <p:pic>
        <p:nvPicPr>
          <p:cNvPr id="10" name="Picture 9">
            <a:extLst>
              <a:ext uri="{FF2B5EF4-FFF2-40B4-BE49-F238E27FC236}">
                <a16:creationId xmlns:a16="http://schemas.microsoft.com/office/drawing/2014/main" id="{AD61B35E-A540-49BB-7C4A-F8B07E2CE552}"/>
              </a:ext>
            </a:extLst>
          </p:cNvPr>
          <p:cNvPicPr>
            <a:picLocks noChangeAspect="1"/>
          </p:cNvPicPr>
          <p:nvPr/>
        </p:nvPicPr>
        <p:blipFill>
          <a:blip r:embed="rId2"/>
          <a:stretch>
            <a:fillRect/>
          </a:stretch>
        </p:blipFill>
        <p:spPr>
          <a:xfrm>
            <a:off x="3592284" y="2697727"/>
            <a:ext cx="8422433" cy="3799910"/>
          </a:xfrm>
          <a:prstGeom prst="rect">
            <a:avLst/>
          </a:prstGeom>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GB" dirty="0"/>
              <a:t>Gold have most No of medals won in Olympic</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7" name="Picture 6">
            <a:extLst>
              <a:ext uri="{FF2B5EF4-FFF2-40B4-BE49-F238E27FC236}">
                <a16:creationId xmlns:a16="http://schemas.microsoft.com/office/drawing/2014/main" id="{A401FA03-8F62-C780-3278-AC86A44F3DDE}"/>
              </a:ext>
            </a:extLst>
          </p:cNvPr>
          <p:cNvPicPr>
            <a:picLocks noChangeAspect="1"/>
          </p:cNvPicPr>
          <p:nvPr/>
        </p:nvPicPr>
        <p:blipFill>
          <a:blip r:embed="rId2"/>
          <a:stretch>
            <a:fillRect/>
          </a:stretch>
        </p:blipFill>
        <p:spPr>
          <a:xfrm>
            <a:off x="4278472" y="1302836"/>
            <a:ext cx="3635055" cy="4252328"/>
          </a:xfrm>
          <a:prstGeom prst="rect">
            <a:avLst/>
          </a:prstGeom>
        </p:spPr>
      </p:pic>
    </p:spTree>
    <p:extLst>
      <p:ext uri="{BB962C8B-B14F-4D97-AF65-F5344CB8AC3E}">
        <p14:creationId xmlns:p14="http://schemas.microsoft.com/office/powerpoint/2010/main" val="256199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145921" y="177800"/>
            <a:ext cx="11214100" cy="535531"/>
          </a:xfrm>
        </p:spPr>
        <p:txBody>
          <a:bodyPr/>
          <a:lstStyle/>
          <a:p>
            <a:r>
              <a:rPr lang="en-GB" dirty="0"/>
              <a:t>Most No of Gold medals won by team in  diff sports </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8</a:t>
            </a:fld>
            <a:endParaRPr lang="en-US" dirty="0"/>
          </a:p>
        </p:txBody>
      </p:sp>
      <p:pic>
        <p:nvPicPr>
          <p:cNvPr id="5" name="Picture 4">
            <a:extLst>
              <a:ext uri="{FF2B5EF4-FFF2-40B4-BE49-F238E27FC236}">
                <a16:creationId xmlns:a16="http://schemas.microsoft.com/office/drawing/2014/main" id="{AF4E6B87-A9FB-7E1A-CDDE-C9A370900A5B}"/>
              </a:ext>
            </a:extLst>
          </p:cNvPr>
          <p:cNvPicPr>
            <a:picLocks noChangeAspect="1"/>
          </p:cNvPicPr>
          <p:nvPr/>
        </p:nvPicPr>
        <p:blipFill>
          <a:blip r:embed="rId2"/>
          <a:stretch>
            <a:fillRect/>
          </a:stretch>
        </p:blipFill>
        <p:spPr>
          <a:xfrm>
            <a:off x="6519507" y="1586203"/>
            <a:ext cx="4935893" cy="4497355"/>
          </a:xfrm>
          <a:prstGeom prst="rect">
            <a:avLst/>
          </a:prstGeom>
        </p:spPr>
      </p:pic>
      <p:pic>
        <p:nvPicPr>
          <p:cNvPr id="18" name="Picture 17">
            <a:extLst>
              <a:ext uri="{FF2B5EF4-FFF2-40B4-BE49-F238E27FC236}">
                <a16:creationId xmlns:a16="http://schemas.microsoft.com/office/drawing/2014/main" id="{C9E9D8CE-E304-CC2B-C652-BC586F2F96D6}"/>
              </a:ext>
            </a:extLst>
          </p:cNvPr>
          <p:cNvPicPr>
            <a:picLocks noChangeAspect="1"/>
          </p:cNvPicPr>
          <p:nvPr/>
        </p:nvPicPr>
        <p:blipFill>
          <a:blip r:embed="rId3"/>
          <a:stretch>
            <a:fillRect/>
          </a:stretch>
        </p:blipFill>
        <p:spPr>
          <a:xfrm>
            <a:off x="491874" y="1586203"/>
            <a:ext cx="5479255" cy="4000847"/>
          </a:xfrm>
          <a:prstGeom prst="rect">
            <a:avLst/>
          </a:prstGeom>
        </p:spPr>
      </p:pic>
    </p:spTree>
    <p:extLst>
      <p:ext uri="{BB962C8B-B14F-4D97-AF65-F5344CB8AC3E}">
        <p14:creationId xmlns:p14="http://schemas.microsoft.com/office/powerpoint/2010/main" val="18544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978729"/>
          </a:xfrm>
        </p:spPr>
        <p:txBody>
          <a:bodyPr/>
          <a:lstStyle/>
          <a:p>
            <a:r>
              <a:rPr lang="en-GB" dirty="0"/>
              <a:t>Most number of medals won in the sports through different events</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Picture 2">
            <a:extLst>
              <a:ext uri="{FF2B5EF4-FFF2-40B4-BE49-F238E27FC236}">
                <a16:creationId xmlns:a16="http://schemas.microsoft.com/office/drawing/2014/main" id="{B64CF694-DB71-BBE5-96EA-3892945CAEEE}"/>
              </a:ext>
            </a:extLst>
          </p:cNvPr>
          <p:cNvPicPr>
            <a:picLocks noChangeAspect="1"/>
          </p:cNvPicPr>
          <p:nvPr/>
        </p:nvPicPr>
        <p:blipFill>
          <a:blip r:embed="rId2"/>
          <a:stretch>
            <a:fillRect/>
          </a:stretch>
        </p:blipFill>
        <p:spPr>
          <a:xfrm>
            <a:off x="1087013" y="1586203"/>
            <a:ext cx="3673158" cy="4145639"/>
          </a:xfrm>
          <a:prstGeom prst="rect">
            <a:avLst/>
          </a:prstGeom>
        </p:spPr>
      </p:pic>
      <p:pic>
        <p:nvPicPr>
          <p:cNvPr id="5" name="Picture 4">
            <a:extLst>
              <a:ext uri="{FF2B5EF4-FFF2-40B4-BE49-F238E27FC236}">
                <a16:creationId xmlns:a16="http://schemas.microsoft.com/office/drawing/2014/main" id="{9F8E6981-05E5-D0F1-1E65-D221FD96AED2}"/>
              </a:ext>
            </a:extLst>
          </p:cNvPr>
          <p:cNvPicPr>
            <a:picLocks noChangeAspect="1"/>
          </p:cNvPicPr>
          <p:nvPr/>
        </p:nvPicPr>
        <p:blipFill rotWithShape="1">
          <a:blip r:embed="rId3"/>
          <a:srcRect l="5095" r="1855"/>
          <a:stretch/>
        </p:blipFill>
        <p:spPr>
          <a:xfrm>
            <a:off x="5948122" y="1807201"/>
            <a:ext cx="5304078" cy="3703641"/>
          </a:xfrm>
          <a:prstGeom prst="rect">
            <a:avLst/>
          </a:prstGeom>
        </p:spPr>
      </p:pic>
    </p:spTree>
    <p:extLst>
      <p:ext uri="{BB962C8B-B14F-4D97-AF65-F5344CB8AC3E}">
        <p14:creationId xmlns:p14="http://schemas.microsoft.com/office/powerpoint/2010/main" val="52900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97</TotalTime>
  <Words>513</Words>
  <Application>Microsoft Office PowerPoint</Application>
  <PresentationFormat>Widescreen</PresentationFormat>
  <Paragraphs>39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Data-Driven Insights On Olympic Sports Participation And Performance  </vt:lpstr>
      <vt:lpstr>Introduction</vt:lpstr>
      <vt:lpstr>Goals </vt:lpstr>
      <vt:lpstr>Data collection</vt:lpstr>
      <vt:lpstr>Exploratory Data analysis</vt:lpstr>
      <vt:lpstr>Top performing countries</vt:lpstr>
      <vt:lpstr>Gold have most No of medals won in Olympic</vt:lpstr>
      <vt:lpstr>Most No of Gold medals won by team in  diff sports </vt:lpstr>
      <vt:lpstr>Most number of medals won in the sports through different events</vt:lpstr>
      <vt:lpstr>DASHBOARD CREATION IN IBM </vt:lpstr>
      <vt:lpstr>Story creation in IBM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Insights On Olympic Sports Participation And Performance  </dc:title>
  <dc:creator>Dᗩ丅丅ᗩ丅ᕼᖇᗴƳᗩ Mᑌᗪᗩᗪᒪᗩ</dc:creator>
  <cp:lastModifiedBy>Guest User</cp:lastModifiedBy>
  <cp:revision>4</cp:revision>
  <dcterms:created xsi:type="dcterms:W3CDTF">2023-08-02T13:07:49Z</dcterms:created>
  <dcterms:modified xsi:type="dcterms:W3CDTF">2023-08-03T01:34:09Z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